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94" r:id="rId3"/>
    <p:sldId id="284" r:id="rId4"/>
    <p:sldId id="279" r:id="rId5"/>
    <p:sldId id="278" r:id="rId6"/>
    <p:sldId id="302" r:id="rId7"/>
    <p:sldId id="281" r:id="rId8"/>
    <p:sldId id="303" r:id="rId9"/>
    <p:sldId id="280" r:id="rId10"/>
    <p:sldId id="282" r:id="rId11"/>
    <p:sldId id="283" r:id="rId12"/>
    <p:sldId id="309" r:id="rId13"/>
    <p:sldId id="310" r:id="rId14"/>
    <p:sldId id="289" r:id="rId15"/>
    <p:sldId id="293" r:id="rId16"/>
    <p:sldId id="290" r:id="rId17"/>
    <p:sldId id="291" r:id="rId18"/>
    <p:sldId id="292" r:id="rId19"/>
    <p:sldId id="286" r:id="rId20"/>
    <p:sldId id="287" r:id="rId21"/>
    <p:sldId id="296" r:id="rId22"/>
    <p:sldId id="295" r:id="rId23"/>
    <p:sldId id="298" r:id="rId24"/>
    <p:sldId id="297" r:id="rId25"/>
    <p:sldId id="300" r:id="rId26"/>
    <p:sldId id="299" r:id="rId27"/>
    <p:sldId id="305" r:id="rId28"/>
    <p:sldId id="301" r:id="rId29"/>
  </p:sldIdLst>
  <p:sldSz cx="12192000" cy="6858000"/>
  <p:notesSz cx="6858000" cy="9144000"/>
  <p:embeddedFontLst>
    <p:embeddedFont>
      <p:font typeface="Inter" panose="02000503000000020004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5" userDrawn="1">
          <p15:clr>
            <a:srgbClr val="A4A3A4"/>
          </p15:clr>
        </p15:guide>
        <p15:guide id="9" orient="horz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25A"/>
    <a:srgbClr val="E50914"/>
    <a:srgbClr val="181717"/>
    <a:srgbClr val="000000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 ciemny 1 — Ak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 jasny 2 — Ak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87309" autoAdjust="0"/>
  </p:normalViewPr>
  <p:slideViewPr>
    <p:cSldViewPr snapToGrid="0" showGuides="1">
      <p:cViewPr varScale="1">
        <p:scale>
          <a:sx n="135" d="100"/>
          <a:sy n="135" d="100"/>
        </p:scale>
        <p:origin x="200" y="552"/>
      </p:cViewPr>
      <p:guideLst>
        <p:guide orient="horz" pos="2160"/>
        <p:guide pos="3840"/>
        <p:guide pos="551"/>
        <p:guide pos="7129"/>
        <p:guide pos="5405"/>
        <p:guide orient="horz" pos="3975"/>
        <p:guide orient="horz" pos="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29" y="2377393"/>
            <a:ext cx="2651971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6" y="2377393"/>
            <a:ext cx="2651971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1" y="2377393"/>
            <a:ext cx="2651971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1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6" y="1786832"/>
            <a:ext cx="2239031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6" y="3354896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10" y="3350169"/>
            <a:ext cx="2232759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11" y="4919777"/>
            <a:ext cx="2232759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6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1"/>
            <a:ext cx="8724904" cy="7445376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3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7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51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8E6D06DB-C3C6-2957-44B8-481592901D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717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7776D7-0E47-46AA-6EDC-57253F12FC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9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B4B71847-6EAD-1240-A9A4-34F2BFAE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9892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D40A2A6-E026-4AA7-78F2-825D9F269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48" y="875037"/>
            <a:ext cx="5459104" cy="666553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24DEEBE2-2C74-EABE-B220-8A0BCCB40EBC}"/>
              </a:ext>
            </a:extLst>
          </p:cNvPr>
          <p:cNvSpPr txBox="1"/>
          <p:nvPr/>
        </p:nvSpPr>
        <p:spPr>
          <a:xfrm>
            <a:off x="1092868" y="682573"/>
            <a:ext cx="10006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Architektura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Systemów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Operacyjnych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</a:p>
          <a:p>
            <a:pPr algn="ctr"/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Porównanie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Kontenerów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Maszyn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Wirtualnych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Analiza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Bezpieczeństwa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IN" sz="2800" b="1" spc="300" dirty="0" err="1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Efektywności</a:t>
            </a:r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9CA15DDC-B4CC-0479-7B9C-95A73216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0"/>
            <a:ext cx="12208331" cy="6848840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9E4D73C4-CA64-7F0E-AA57-34CB0D15B594}"/>
              </a:ext>
            </a:extLst>
          </p:cNvPr>
          <p:cNvSpPr txBox="1"/>
          <p:nvPr/>
        </p:nvSpPr>
        <p:spPr>
          <a:xfrm>
            <a:off x="4464132" y="1040676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DOCKER.SOCK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4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43C5B60-9BB4-220E-915B-8D0E93416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5" y="1027521"/>
            <a:ext cx="11411709" cy="5434585"/>
          </a:xfrm>
          <a:prstGeom prst="rect">
            <a:avLst/>
          </a:prstGeom>
        </p:spPr>
      </p:pic>
      <p:sp>
        <p:nvSpPr>
          <p:cNvPr id="4" name="TextBox 19">
            <a:extLst>
              <a:ext uri="{FF2B5EF4-FFF2-40B4-BE49-F238E27FC236}">
                <a16:creationId xmlns:a16="http://schemas.microsoft.com/office/drawing/2014/main" id="{74068CDA-5BBE-3FB4-6924-ADD254826ABB}"/>
              </a:ext>
            </a:extLst>
          </p:cNvPr>
          <p:cNvSpPr txBox="1"/>
          <p:nvPr/>
        </p:nvSpPr>
        <p:spPr>
          <a:xfrm>
            <a:off x="3309114" y="235638"/>
            <a:ext cx="557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</a:rPr>
              <a:t>RÓŻNICA MIĘDZY VM A KONTNEREM</a:t>
            </a:r>
          </a:p>
        </p:txBody>
      </p:sp>
    </p:spTree>
    <p:extLst>
      <p:ext uri="{BB962C8B-B14F-4D97-AF65-F5344CB8AC3E}">
        <p14:creationId xmlns:p14="http://schemas.microsoft.com/office/powerpoint/2010/main" val="270776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D100-74BC-9DB3-3AC9-8B8DFCD1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E0C2919D-2FF2-C244-5C0A-7C5C4FD22444}"/>
              </a:ext>
            </a:extLst>
          </p:cNvPr>
          <p:cNvSpPr txBox="1"/>
          <p:nvPr/>
        </p:nvSpPr>
        <p:spPr>
          <a:xfrm>
            <a:off x="3330659" y="1350395"/>
            <a:ext cx="553068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WYBRANE DYSTRYBUCJE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A0AF596-60B4-EBB5-6602-84DA1454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" y="3273455"/>
            <a:ext cx="2234153" cy="2234153"/>
          </a:xfrm>
          <a:prstGeom prst="rect">
            <a:avLst/>
          </a:prstGeom>
          <a:solidFill>
            <a:schemeClr val="tx1">
              <a:lumMod val="50000"/>
              <a:lumOff val="50000"/>
              <a:alpha val="37105"/>
            </a:schemeClr>
          </a:solidFill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7546E9B-C587-22AC-BD38-13B15B5E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91" y="3273452"/>
            <a:ext cx="2234153" cy="223415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45BE3D0-72FD-43F2-65B9-8A2992AF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83" y="3273452"/>
            <a:ext cx="2710989" cy="2234153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46DF6EE5-1BBC-12E2-0597-1ADA64667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3273452"/>
            <a:ext cx="2029356" cy="2234153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6479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F7BF197C-8887-0185-ACAC-30B0DBDE660F}"/>
              </a:ext>
            </a:extLst>
          </p:cNvPr>
          <p:cNvSpPr txBox="1"/>
          <p:nvPr/>
        </p:nvSpPr>
        <p:spPr>
          <a:xfrm>
            <a:off x="1295647" y="993186"/>
            <a:ext cx="960070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DLACZEGO NIE DYSTRYBUCJE SERWEROWE?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54BAB35-58DF-14E1-A60F-3888C831A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05" y="2894029"/>
            <a:ext cx="3374403" cy="2249602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8D11BF4-895D-D7B4-EAC3-82503C149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94" y="2894029"/>
            <a:ext cx="3923413" cy="2249602"/>
          </a:xfrm>
          <a:prstGeom prst="rect">
            <a:avLst/>
          </a:prstGeom>
          <a:solidFill>
            <a:schemeClr val="bg2">
              <a:alpha val="35000"/>
            </a:schemeClr>
          </a:solidFill>
        </p:spPr>
      </p:pic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3DF7A6E5-4F69-F289-440D-D4716C211E4D}"/>
              </a:ext>
            </a:extLst>
          </p:cNvPr>
          <p:cNvCxnSpPr>
            <a:cxnSpLocks/>
          </p:cNvCxnSpPr>
          <p:nvPr/>
        </p:nvCxnSpPr>
        <p:spPr>
          <a:xfrm>
            <a:off x="6063638" y="2713115"/>
            <a:ext cx="0" cy="2639291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4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6EB07-844A-E072-38DF-32A6B10A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CA08D4A5-C08A-22BB-BE53-A6A4C2EE606E}"/>
              </a:ext>
            </a:extLst>
          </p:cNvPr>
          <p:cNvSpPr txBox="1"/>
          <p:nvPr/>
        </p:nvSpPr>
        <p:spPr>
          <a:xfrm>
            <a:off x="3648054" y="1065983"/>
            <a:ext cx="48958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PRZYJĘTE ZAŁOŻENIA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41A477-7AC5-A613-32D4-CDD3CEC48543}"/>
              </a:ext>
            </a:extLst>
          </p:cNvPr>
          <p:cNvSpPr txBox="1"/>
          <p:nvPr/>
        </p:nvSpPr>
        <p:spPr>
          <a:xfrm>
            <a:off x="4208780" y="2551837"/>
            <a:ext cx="375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1. Aktualność systemu operacyjnego</a:t>
            </a: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0065-5230-B6C6-D275-F59214B0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4DBCCEAD-43FF-BA84-B76A-512776EA300E}"/>
              </a:ext>
            </a:extLst>
          </p:cNvPr>
          <p:cNvSpPr txBox="1"/>
          <p:nvPr/>
        </p:nvSpPr>
        <p:spPr>
          <a:xfrm>
            <a:off x="3648054" y="1065983"/>
            <a:ext cx="48958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PRZYJĘTE ZAŁOŻENIA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1E22B50-9C29-A92B-B1C7-BC50D4E92C19}"/>
              </a:ext>
            </a:extLst>
          </p:cNvPr>
          <p:cNvSpPr txBox="1"/>
          <p:nvPr/>
        </p:nvSpPr>
        <p:spPr>
          <a:xfrm>
            <a:off x="4208780" y="2551837"/>
            <a:ext cx="375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1. Aktualność systemu operacyjnego</a:t>
            </a:r>
          </a:p>
          <a:p>
            <a:r>
              <a:rPr lang="pl-PL" b="1" dirty="0">
                <a:solidFill>
                  <a:srgbClr val="FF0000"/>
                </a:solidFill>
              </a:rPr>
              <a:t>2. Brak łatania systemu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1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7ED0-E57A-A491-2902-4A88BB1A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3AD131D6-27B1-359E-D6BB-6C6F6D54196C}"/>
              </a:ext>
            </a:extLst>
          </p:cNvPr>
          <p:cNvSpPr txBox="1"/>
          <p:nvPr/>
        </p:nvSpPr>
        <p:spPr>
          <a:xfrm>
            <a:off x="3648054" y="1065983"/>
            <a:ext cx="48958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PRZYJĘTE ZAŁOŻENIA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F372863-89C4-3989-0A37-311BCC60BA07}"/>
              </a:ext>
            </a:extLst>
          </p:cNvPr>
          <p:cNvSpPr txBox="1"/>
          <p:nvPr/>
        </p:nvSpPr>
        <p:spPr>
          <a:xfrm>
            <a:off x="4208780" y="2551837"/>
            <a:ext cx="375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1. Aktualność systemu operacyjnego</a:t>
            </a:r>
          </a:p>
          <a:p>
            <a:r>
              <a:rPr lang="pl-PL" b="1" dirty="0">
                <a:solidFill>
                  <a:srgbClr val="FF0000"/>
                </a:solidFill>
              </a:rPr>
              <a:t>2. Brak łatania systemu</a:t>
            </a:r>
          </a:p>
          <a:p>
            <a:r>
              <a:rPr lang="pl-PL" b="1" dirty="0">
                <a:solidFill>
                  <a:srgbClr val="FF0000"/>
                </a:solidFill>
              </a:rPr>
              <a:t>3. Domyślna konfiguracja systemu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2BCD-2129-C4E9-9FAD-ED236CC3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9CB311B6-BDEF-AE74-2E10-903A2D38357D}"/>
              </a:ext>
            </a:extLst>
          </p:cNvPr>
          <p:cNvSpPr txBox="1"/>
          <p:nvPr/>
        </p:nvSpPr>
        <p:spPr>
          <a:xfrm>
            <a:off x="3648054" y="1065983"/>
            <a:ext cx="48958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PRZYJĘTE ZAŁOŻENIA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6DE245B-31C8-F618-531B-F5AA3326652C}"/>
              </a:ext>
            </a:extLst>
          </p:cNvPr>
          <p:cNvSpPr txBox="1"/>
          <p:nvPr/>
        </p:nvSpPr>
        <p:spPr>
          <a:xfrm>
            <a:off x="4208780" y="2551837"/>
            <a:ext cx="3754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1. Aktualność systemu operacyjnego</a:t>
            </a:r>
          </a:p>
          <a:p>
            <a:r>
              <a:rPr lang="pl-PL" b="1" dirty="0">
                <a:solidFill>
                  <a:srgbClr val="FF0000"/>
                </a:solidFill>
              </a:rPr>
              <a:t>2. Brak łatania systemu</a:t>
            </a:r>
          </a:p>
          <a:p>
            <a:r>
              <a:rPr lang="pl-PL" b="1" dirty="0">
                <a:solidFill>
                  <a:srgbClr val="FF0000"/>
                </a:solidFill>
              </a:rPr>
              <a:t>3. Domyślna konfiguracja systemu</a:t>
            </a:r>
          </a:p>
          <a:p>
            <a:r>
              <a:rPr lang="pl-PL" b="1" dirty="0">
                <a:solidFill>
                  <a:srgbClr val="FF0000"/>
                </a:solidFill>
              </a:rPr>
              <a:t>4. Brak zastosowania </a:t>
            </a:r>
            <a:r>
              <a:rPr lang="pl-PL" b="1" dirty="0" err="1">
                <a:solidFill>
                  <a:srgbClr val="FF0000"/>
                </a:solidFill>
              </a:rPr>
              <a:t>hardeningu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0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80E3B-ECBE-DB79-A97F-CAB1CBEC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26879DEB-0734-147A-483A-671E62D20ABA}"/>
              </a:ext>
            </a:extLst>
          </p:cNvPr>
          <p:cNvSpPr txBox="1"/>
          <p:nvPr/>
        </p:nvSpPr>
        <p:spPr>
          <a:xfrm>
            <a:off x="3648054" y="1065983"/>
            <a:ext cx="489589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PRZYJĘTE ZAŁOŻENIA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A8346A-7E50-C6FC-3AAD-87ACA09C905C}"/>
              </a:ext>
            </a:extLst>
          </p:cNvPr>
          <p:cNvSpPr txBox="1"/>
          <p:nvPr/>
        </p:nvSpPr>
        <p:spPr>
          <a:xfrm>
            <a:off x="4208780" y="2551837"/>
            <a:ext cx="3754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1. Aktualność systemu operacyjnego</a:t>
            </a:r>
          </a:p>
          <a:p>
            <a:r>
              <a:rPr lang="pl-PL" b="1" dirty="0">
                <a:solidFill>
                  <a:srgbClr val="FF0000"/>
                </a:solidFill>
              </a:rPr>
              <a:t>2. Brak łatania systemu</a:t>
            </a:r>
          </a:p>
          <a:p>
            <a:r>
              <a:rPr lang="pl-PL" b="1" dirty="0">
                <a:solidFill>
                  <a:srgbClr val="FF0000"/>
                </a:solidFill>
              </a:rPr>
              <a:t>3. Domyślna konfiguracja systemu</a:t>
            </a:r>
          </a:p>
          <a:p>
            <a:r>
              <a:rPr lang="pl-PL" b="1" dirty="0">
                <a:solidFill>
                  <a:srgbClr val="FF0000"/>
                </a:solidFill>
              </a:rPr>
              <a:t>4. Brak zastosowania </a:t>
            </a:r>
            <a:r>
              <a:rPr lang="pl-PL" b="1" dirty="0" err="1">
                <a:solidFill>
                  <a:srgbClr val="FF0000"/>
                </a:solidFill>
              </a:rPr>
              <a:t>hardeningu</a:t>
            </a:r>
            <a:endParaRPr lang="pl-PL" b="1" dirty="0">
              <a:solidFill>
                <a:srgbClr val="FF0000"/>
              </a:solidFill>
            </a:endParaRPr>
          </a:p>
          <a:p>
            <a:r>
              <a:rPr lang="pl-PL" b="1" dirty="0">
                <a:solidFill>
                  <a:srgbClr val="FF0000"/>
                </a:solidFill>
              </a:rPr>
              <a:t>5. Najnowsza wersja dystrybucji: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  <a:p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61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9740F56-16F2-3AA0-AE00-5D1919C9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" y="2402840"/>
            <a:ext cx="11964111" cy="1330123"/>
          </a:xfrm>
          <a:prstGeom prst="rect">
            <a:avLst/>
          </a:prstGeom>
          <a:effectLst>
            <a:softEdge rad="38100"/>
          </a:effectLst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3F82FB1-6D3F-DD64-119B-51D709C23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4645"/>
              </p:ext>
            </p:extLst>
          </p:nvPr>
        </p:nvGraphicFramePr>
        <p:xfrm>
          <a:off x="457199" y="4016792"/>
          <a:ext cx="11277602" cy="18995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638801">
                  <a:extLst>
                    <a:ext uri="{9D8B030D-6E8A-4147-A177-3AD203B41FA5}">
                      <a16:colId xmlns:a16="http://schemas.microsoft.com/office/drawing/2014/main" val="2605460810"/>
                    </a:ext>
                  </a:extLst>
                </a:gridCol>
                <a:gridCol w="5638801">
                  <a:extLst>
                    <a:ext uri="{9D8B030D-6E8A-4147-A177-3AD203B41FA5}">
                      <a16:colId xmlns:a16="http://schemas.microsoft.com/office/drawing/2014/main" val="9785766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Infrastruktura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Podatność systemu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342796"/>
                  </a:ext>
                </a:extLst>
              </a:tr>
              <a:tr h="265796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remote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SSH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server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congured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to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allow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support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weak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MAC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algorithm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402815"/>
                  </a:ext>
                </a:extLst>
              </a:tr>
              <a:tr h="406065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LXC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remote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SSH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server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congured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to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allow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support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weak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MAC </a:t>
                      </a:r>
                      <a:r>
                        <a:rPr lang="pl-PL" sz="1600" kern="1200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algorithm</a:t>
                      </a: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089457"/>
                  </a:ext>
                </a:extLst>
              </a:tr>
              <a:tr h="406065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83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4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4A743-A824-B0BC-D1F1-C2FA292A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B7529FDD-19A8-6631-EEC4-8926A6A398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9892" cy="6858000"/>
          </a:xfrm>
          <a:prstGeom prst="rect">
            <a:avLst/>
          </a:prstGeom>
        </p:spPr>
      </p:pic>
      <p:grpSp>
        <p:nvGrpSpPr>
          <p:cNvPr id="5" name="Grupa 4">
            <a:extLst>
              <a:ext uri="{FF2B5EF4-FFF2-40B4-BE49-F238E27FC236}">
                <a16:creationId xmlns:a16="http://schemas.microsoft.com/office/drawing/2014/main" id="{E7F06015-EA51-5B93-1D6C-D6CB983402E4}"/>
              </a:ext>
            </a:extLst>
          </p:cNvPr>
          <p:cNvGrpSpPr/>
          <p:nvPr/>
        </p:nvGrpSpPr>
        <p:grpSpPr>
          <a:xfrm>
            <a:off x="382848" y="4039419"/>
            <a:ext cx="4225174" cy="1104137"/>
            <a:chOff x="409172" y="1701408"/>
            <a:chExt cx="4225174" cy="1104137"/>
          </a:xfrm>
        </p:grpSpPr>
        <p:sp>
          <p:nvSpPr>
            <p:cNvPr id="4" name="Prostokąt zaokrąglony 3">
              <a:extLst>
                <a:ext uri="{FF2B5EF4-FFF2-40B4-BE49-F238E27FC236}">
                  <a16:creationId xmlns:a16="http://schemas.microsoft.com/office/drawing/2014/main" id="{C7896D9A-A8C6-9CEC-9A47-2F150801C119}"/>
                </a:ext>
              </a:extLst>
            </p:cNvPr>
            <p:cNvSpPr/>
            <p:nvPr/>
          </p:nvSpPr>
          <p:spPr>
            <a:xfrm>
              <a:off x="409172" y="1701408"/>
              <a:ext cx="4225174" cy="110413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634BCA01-53E3-5738-7798-8DA29A87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433" y="1985702"/>
              <a:ext cx="3173615" cy="535547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ACAD195-45DF-09D9-AD3E-9616D4632BD9}"/>
              </a:ext>
            </a:extLst>
          </p:cNvPr>
          <p:cNvGrpSpPr/>
          <p:nvPr/>
        </p:nvGrpSpPr>
        <p:grpSpPr>
          <a:xfrm>
            <a:off x="7151717" y="4039419"/>
            <a:ext cx="4225174" cy="1104137"/>
            <a:chOff x="616990" y="3635883"/>
            <a:chExt cx="4225174" cy="1104137"/>
          </a:xfrm>
        </p:grpSpPr>
        <p:sp>
          <p:nvSpPr>
            <p:cNvPr id="10" name="Prostokąt zaokrąglony 9">
              <a:extLst>
                <a:ext uri="{FF2B5EF4-FFF2-40B4-BE49-F238E27FC236}">
                  <a16:creationId xmlns:a16="http://schemas.microsoft.com/office/drawing/2014/main" id="{A50F070D-0F29-F71E-50DA-C9A71D744124}"/>
                </a:ext>
              </a:extLst>
            </p:cNvPr>
            <p:cNvSpPr/>
            <p:nvPr/>
          </p:nvSpPr>
          <p:spPr>
            <a:xfrm>
              <a:off x="616990" y="3635883"/>
              <a:ext cx="4225174" cy="110413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5FBAE9FE-D27B-207D-A1F6-06F545A9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22" y="3662816"/>
              <a:ext cx="3420110" cy="1050270"/>
            </a:xfrm>
            <a:prstGeom prst="rect">
              <a:avLst/>
            </a:prstGeom>
          </p:spPr>
        </p:pic>
      </p:grp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C1B232D5-5423-9EAB-DE4F-7434B6DBF877}"/>
              </a:ext>
            </a:extLst>
          </p:cNvPr>
          <p:cNvCxnSpPr>
            <a:cxnSpLocks/>
          </p:cNvCxnSpPr>
          <p:nvPr/>
        </p:nvCxnSpPr>
        <p:spPr>
          <a:xfrm>
            <a:off x="5991366" y="3316431"/>
            <a:ext cx="0" cy="2639291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a 35">
            <a:extLst>
              <a:ext uri="{FF2B5EF4-FFF2-40B4-BE49-F238E27FC236}">
                <a16:creationId xmlns:a16="http://schemas.microsoft.com/office/drawing/2014/main" id="{564D3F64-4E38-4552-90EE-58F468401633}"/>
              </a:ext>
            </a:extLst>
          </p:cNvPr>
          <p:cNvGrpSpPr/>
          <p:nvPr/>
        </p:nvGrpSpPr>
        <p:grpSpPr>
          <a:xfrm>
            <a:off x="2970771" y="2415030"/>
            <a:ext cx="6109603" cy="646331"/>
            <a:chOff x="3389826" y="2381382"/>
            <a:chExt cx="5202879" cy="646331"/>
          </a:xfrm>
        </p:grpSpPr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A7C6889F-F071-B39F-FED9-73CAD1396360}"/>
                </a:ext>
              </a:extLst>
            </p:cNvPr>
            <p:cNvSpPr txBox="1"/>
            <p:nvPr/>
          </p:nvSpPr>
          <p:spPr>
            <a:xfrm>
              <a:off x="3802500" y="2381382"/>
              <a:ext cx="479020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l-PL" dirty="0" err="1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https</a:t>
              </a:r>
              <a:r>
                <a:rPr lang="pl-PL" dirty="0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://</a:t>
              </a:r>
              <a:r>
                <a:rPr lang="pl-PL" dirty="0" err="1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www.linkedin.com</a:t>
              </a:r>
              <a:r>
                <a:rPr lang="pl-PL" dirty="0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/in/</a:t>
              </a:r>
              <a:r>
                <a:rPr lang="pl-PL" dirty="0" err="1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sebastiankoziatek</a:t>
              </a:r>
              <a:r>
                <a:rPr lang="pl-PL" dirty="0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/</a:t>
              </a:r>
            </a:p>
          </p:txBody>
        </p:sp>
        <p:pic>
          <p:nvPicPr>
            <p:cNvPr id="33" name="Obraz 32">
              <a:extLst>
                <a:ext uri="{FF2B5EF4-FFF2-40B4-BE49-F238E27FC236}">
                  <a16:creationId xmlns:a16="http://schemas.microsoft.com/office/drawing/2014/main" id="{258F953B-7CF3-F4D9-676E-0A7260D6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26" y="2406177"/>
              <a:ext cx="317639" cy="3495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3639AF04-5C54-82DF-F5F5-D40A103ACD83}"/>
              </a:ext>
            </a:extLst>
          </p:cNvPr>
          <p:cNvGrpSpPr/>
          <p:nvPr/>
        </p:nvGrpSpPr>
        <p:grpSpPr>
          <a:xfrm>
            <a:off x="2902354" y="1846271"/>
            <a:ext cx="5108880" cy="380597"/>
            <a:chOff x="3210514" y="1864987"/>
            <a:chExt cx="5108880" cy="380597"/>
          </a:xfrm>
        </p:grpSpPr>
        <p:pic>
          <p:nvPicPr>
            <p:cNvPr id="43" name="Obraz 42">
              <a:extLst>
                <a:ext uri="{FF2B5EF4-FFF2-40B4-BE49-F238E27FC236}">
                  <a16:creationId xmlns:a16="http://schemas.microsoft.com/office/drawing/2014/main" id="{4E2BAE64-F1FC-9601-719D-5702B1C8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514" y="1876252"/>
              <a:ext cx="509828" cy="369332"/>
            </a:xfrm>
            <a:prstGeom prst="rect">
              <a:avLst/>
            </a:prstGeom>
          </p:spPr>
        </p:pic>
        <p:sp>
          <p:nvSpPr>
            <p:cNvPr id="44" name="pole tekstowe 43">
              <a:extLst>
                <a:ext uri="{FF2B5EF4-FFF2-40B4-BE49-F238E27FC236}">
                  <a16:creationId xmlns:a16="http://schemas.microsoft.com/office/drawing/2014/main" id="{EC5DF4A7-F410-A4F8-4341-FB1DE32C60CE}"/>
                </a:ext>
              </a:extLst>
            </p:cNvPr>
            <p:cNvSpPr txBox="1"/>
            <p:nvPr/>
          </p:nvSpPr>
          <p:spPr>
            <a:xfrm>
              <a:off x="3763523" y="1864987"/>
              <a:ext cx="4555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>
                  <a:solidFill>
                    <a:srgbClr val="C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sebastian.koziatek@sadmin.pl</a:t>
              </a:r>
              <a:endParaRPr lang="pl-PL" dirty="0">
                <a:solidFill>
                  <a:srgbClr val="C00000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B4B02835-AF5B-5DC3-2389-A45A89351880}"/>
              </a:ext>
            </a:extLst>
          </p:cNvPr>
          <p:cNvSpPr txBox="1"/>
          <p:nvPr/>
        </p:nvSpPr>
        <p:spPr>
          <a:xfrm>
            <a:off x="3819691" y="532970"/>
            <a:ext cx="434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C00000"/>
                </a:solidFill>
              </a:rPr>
              <a:t>SEBASTIAN KOZIATEK</a:t>
            </a:r>
          </a:p>
        </p:txBody>
      </p:sp>
    </p:spTree>
    <p:extLst>
      <p:ext uri="{BB962C8B-B14F-4D97-AF65-F5344CB8AC3E}">
        <p14:creationId xmlns:p14="http://schemas.microsoft.com/office/powerpoint/2010/main" val="423338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00A1BA5-0039-0F60-96E3-5DB76D817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50634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3" name="TextBox 19">
            <a:extLst>
              <a:ext uri="{FF2B5EF4-FFF2-40B4-BE49-F238E27FC236}">
                <a16:creationId xmlns:a16="http://schemas.microsoft.com/office/drawing/2014/main" id="{9EAA4B31-8D82-B9E5-F95B-48DD6BC263C6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128230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6499-3FD9-6EEF-90D5-B2429B30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AB530A6-CB4B-EC28-CB50-579A1925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898347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3" name="TextBox 19">
            <a:extLst>
              <a:ext uri="{FF2B5EF4-FFF2-40B4-BE49-F238E27FC236}">
                <a16:creationId xmlns:a16="http://schemas.microsoft.com/office/drawing/2014/main" id="{48933088-7564-2C04-0F9D-8F2D669EAA42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354625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BD81-68E1-9148-0CAA-9984FED7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96C6C70-009A-A994-9967-41066D243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91428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Skalowalność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Trudniejsza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2" name="TextBox 19">
            <a:extLst>
              <a:ext uri="{FF2B5EF4-FFF2-40B4-BE49-F238E27FC236}">
                <a16:creationId xmlns:a16="http://schemas.microsoft.com/office/drawing/2014/main" id="{BBF3DDCD-7203-F78B-978F-74BEFF6C2C26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7166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D8F6-32C5-B0E5-F12C-828F0154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2C2595F-20A3-B3BA-056F-4F3255F8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19813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Skalowalność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Trudniejsza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Izolacja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Mniejsza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Silniejsza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2" name="TextBox 19">
            <a:extLst>
              <a:ext uri="{FF2B5EF4-FFF2-40B4-BE49-F238E27FC236}">
                <a16:creationId xmlns:a16="http://schemas.microsoft.com/office/drawing/2014/main" id="{6BB9D504-1F19-FB0A-6DEE-0741C68A1D53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1164682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029B-B4BB-84F3-1D69-9C673E1BA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7E01441-07D8-413B-2184-C41AC2C2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073221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Skalowalność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Trudniejsza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Izolacja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Mniejsza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Silniejsza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Kompatybilność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Niższa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2" name="TextBox 19">
            <a:extLst>
              <a:ext uri="{FF2B5EF4-FFF2-40B4-BE49-F238E27FC236}">
                <a16:creationId xmlns:a16="http://schemas.microsoft.com/office/drawing/2014/main" id="{4152E867-8602-82B7-0046-198252E3E404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226490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3715-CF9B-D50E-1951-49777585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BF68954-DD33-39F3-7EA6-3FC2AECBE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32211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Skalowalność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Trudniejsza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Izolacja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Mniejsza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Silniejsza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Kompatybilność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Niższa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Koszty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Niższe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2" name="TextBox 19">
            <a:extLst>
              <a:ext uri="{FF2B5EF4-FFF2-40B4-BE49-F238E27FC236}">
                <a16:creationId xmlns:a16="http://schemas.microsoft.com/office/drawing/2014/main" id="{81D15E30-A678-6919-D557-BE36FF0BBC09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47677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FF229-DB26-49F1-8E1C-76E1101E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79164C-ECE2-4A35-4CC0-6258B3245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40202"/>
              </p:ext>
            </p:extLst>
          </p:nvPr>
        </p:nvGraphicFramePr>
        <p:xfrm>
          <a:off x="2032000" y="2330026"/>
          <a:ext cx="8127999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0524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324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557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Kryterium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Kontenery (LXC/Docker)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Maszyny Wirtualne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92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Czas uruchamiania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Szybkie (sekundy)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Wolne (minuty)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2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Zużycie zasobów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Niskie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90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Skalowalność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Trudniejsza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33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Izolacja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Mniejsza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Silniejsza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Kompatybilność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Niższa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7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Koszty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Niższe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Wyższe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Zarządzanie stanem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rgbClr val="FF0000"/>
                          </a:solidFill>
                        </a:rPr>
                        <a:t>Trudniejsze</a:t>
                      </a:r>
                      <a:endParaRPr lang="pl-PL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FF0000"/>
                          </a:solidFill>
                        </a:rPr>
                        <a:t>Łatwiejsze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47621"/>
                  </a:ext>
                </a:extLst>
              </a:tr>
            </a:tbl>
          </a:graphicData>
        </a:graphic>
      </p:graphicFrame>
      <p:sp>
        <p:nvSpPr>
          <p:cNvPr id="2" name="TextBox 19">
            <a:extLst>
              <a:ext uri="{FF2B5EF4-FFF2-40B4-BE49-F238E27FC236}">
                <a16:creationId xmlns:a16="http://schemas.microsoft.com/office/drawing/2014/main" id="{09D01FFB-B2A6-F8A3-5FBC-A006696F7E7C}"/>
              </a:ext>
            </a:extLst>
          </p:cNvPr>
          <p:cNvSpPr txBox="1"/>
          <p:nvPr/>
        </p:nvSpPr>
        <p:spPr>
          <a:xfrm>
            <a:off x="978252" y="905727"/>
            <a:ext cx="102354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PORÓWNANIE EFEKTYWNOŚCI VM I KONTERÓW</a:t>
            </a:r>
          </a:p>
        </p:txBody>
      </p:sp>
    </p:spTree>
    <p:extLst>
      <p:ext uri="{BB962C8B-B14F-4D97-AF65-F5344CB8AC3E}">
        <p14:creationId xmlns:p14="http://schemas.microsoft.com/office/powerpoint/2010/main" val="212239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CF36E95E-3D39-5C65-F21E-05313B7A4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48" y="624337"/>
            <a:ext cx="4233903" cy="6148822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569459CD-5D75-CEEB-B3D2-49D53DE1C754}"/>
              </a:ext>
            </a:extLst>
          </p:cNvPr>
          <p:cNvSpPr txBox="1"/>
          <p:nvPr/>
        </p:nvSpPr>
        <p:spPr>
          <a:xfrm>
            <a:off x="2633288" y="122139"/>
            <a:ext cx="717055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800" b="1" spc="3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50" charset="0"/>
              </a:rPr>
              <a:t>JAK TO WYGLĄDA W PRAKTYCE?</a:t>
            </a:r>
          </a:p>
        </p:txBody>
      </p:sp>
    </p:spTree>
    <p:extLst>
      <p:ext uri="{BB962C8B-B14F-4D97-AF65-F5344CB8AC3E}">
        <p14:creationId xmlns:p14="http://schemas.microsoft.com/office/powerpoint/2010/main" val="404383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EC74-6365-26C2-CDD2-0F280407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a 24">
            <a:extLst>
              <a:ext uri="{FF2B5EF4-FFF2-40B4-BE49-F238E27FC236}">
                <a16:creationId xmlns:a16="http://schemas.microsoft.com/office/drawing/2014/main" id="{BC112C1F-F16B-E03B-7A3C-C9A0A37B7072}"/>
              </a:ext>
            </a:extLst>
          </p:cNvPr>
          <p:cNvGrpSpPr/>
          <p:nvPr/>
        </p:nvGrpSpPr>
        <p:grpSpPr>
          <a:xfrm>
            <a:off x="3610048" y="3429000"/>
            <a:ext cx="6638317" cy="1722354"/>
            <a:chOff x="2151641" y="3019864"/>
            <a:chExt cx="5620759" cy="1722354"/>
          </a:xfrm>
        </p:grpSpPr>
        <p:sp>
          <p:nvSpPr>
            <p:cNvPr id="2" name="pole tekstowe 1">
              <a:extLst>
                <a:ext uri="{FF2B5EF4-FFF2-40B4-BE49-F238E27FC236}">
                  <a16:creationId xmlns:a16="http://schemas.microsoft.com/office/drawing/2014/main" id="{9DF44250-667B-BB9F-D39D-7D00BD7E877B}"/>
                </a:ext>
              </a:extLst>
            </p:cNvPr>
            <p:cNvSpPr txBox="1"/>
            <p:nvPr/>
          </p:nvSpPr>
          <p:spPr>
            <a:xfrm>
              <a:off x="2655268" y="3059668"/>
              <a:ext cx="511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>
                  <a:solidFill>
                    <a:srgbClr val="FF0000"/>
                  </a:solidFill>
                </a:rPr>
                <a:t>sebastian.koziatek@sadmin.pl</a:t>
              </a:r>
              <a:endParaRPr lang="pl-PL" dirty="0">
                <a:solidFill>
                  <a:srgbClr val="FF0000"/>
                </a:solidFill>
              </a:endParaRPr>
            </a:p>
          </p:txBody>
        </p: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AAD57EE0-D7EF-9C4C-C832-FFB8F2F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641" y="3644284"/>
              <a:ext cx="355073" cy="441325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052828AD-E510-0831-7A4C-8A46AAA8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67736" y="3019864"/>
              <a:ext cx="329175" cy="409136"/>
            </a:xfrm>
            <a:prstGeom prst="rect">
              <a:avLst/>
            </a:prstGeom>
          </p:spPr>
        </p:pic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241AE52A-3BCC-2D76-1126-3010BD340714}"/>
                </a:ext>
              </a:extLst>
            </p:cNvPr>
            <p:cNvSpPr txBox="1"/>
            <p:nvPr/>
          </p:nvSpPr>
          <p:spPr>
            <a:xfrm>
              <a:off x="2655268" y="3644284"/>
              <a:ext cx="49086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 err="1">
                  <a:solidFill>
                    <a:srgbClr val="FF0000"/>
                  </a:solidFill>
                </a:rPr>
                <a:t>https</a:t>
              </a:r>
              <a:r>
                <a:rPr lang="pl-PL" dirty="0">
                  <a:solidFill>
                    <a:srgbClr val="FF0000"/>
                  </a:solidFill>
                </a:rPr>
                <a:t>://</a:t>
              </a:r>
              <a:r>
                <a:rPr lang="pl-PL" dirty="0" err="1">
                  <a:solidFill>
                    <a:srgbClr val="FF0000"/>
                  </a:solidFill>
                </a:rPr>
                <a:t>www.linkedin.com</a:t>
              </a:r>
              <a:r>
                <a:rPr lang="pl-PL" dirty="0">
                  <a:solidFill>
                    <a:srgbClr val="FF0000"/>
                  </a:solidFill>
                </a:rPr>
                <a:t>/in/</a:t>
              </a:r>
              <a:r>
                <a:rPr lang="pl-PL" dirty="0" err="1">
                  <a:solidFill>
                    <a:srgbClr val="FF0000"/>
                  </a:solidFill>
                </a:rPr>
                <a:t>sebastiankoziatek</a:t>
              </a:r>
              <a:r>
                <a:rPr lang="pl-PL" dirty="0">
                  <a:solidFill>
                    <a:srgbClr val="FF0000"/>
                  </a:solidFill>
                </a:rPr>
                <a:t>/</a:t>
              </a:r>
            </a:p>
          </p:txBody>
        </p:sp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0A9A4F32-8175-728D-1ECD-DC4659B8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736" y="4300893"/>
              <a:ext cx="354126" cy="441325"/>
            </a:xfrm>
            <a:prstGeom prst="rect">
              <a:avLst/>
            </a:prstGeom>
          </p:spPr>
        </p:pic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EDD3C243-6994-4197-0849-01A5988F4DD4}"/>
                </a:ext>
              </a:extLst>
            </p:cNvPr>
            <p:cNvSpPr txBox="1"/>
            <p:nvPr/>
          </p:nvSpPr>
          <p:spPr>
            <a:xfrm>
              <a:off x="2655268" y="4300893"/>
              <a:ext cx="49086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 err="1">
                  <a:solidFill>
                    <a:srgbClr val="FF0000"/>
                  </a:solidFill>
                </a:rPr>
                <a:t>https</a:t>
              </a:r>
              <a:r>
                <a:rPr lang="pl-PL" dirty="0">
                  <a:solidFill>
                    <a:srgbClr val="FF0000"/>
                  </a:solidFill>
                </a:rPr>
                <a:t>://</a:t>
              </a:r>
              <a:r>
                <a:rPr lang="pl-PL" dirty="0" err="1">
                  <a:solidFill>
                    <a:srgbClr val="FF0000"/>
                  </a:solidFill>
                </a:rPr>
                <a:t>github.com</a:t>
              </a:r>
              <a:r>
                <a:rPr lang="pl-PL" dirty="0">
                  <a:solidFill>
                    <a:srgbClr val="FF0000"/>
                  </a:solidFill>
                </a:rPr>
                <a:t>/Sebastian-Koziatek</a:t>
              </a: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8308FDE1-A523-E527-AD85-63AC1BE381D1}"/>
              </a:ext>
            </a:extLst>
          </p:cNvPr>
          <p:cNvGrpSpPr/>
          <p:nvPr/>
        </p:nvGrpSpPr>
        <p:grpSpPr>
          <a:xfrm>
            <a:off x="3962398" y="1018690"/>
            <a:ext cx="4267203" cy="1288891"/>
            <a:chOff x="3262471" y="3795965"/>
            <a:chExt cx="5672750" cy="1713430"/>
          </a:xfrm>
        </p:grpSpPr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D685F775-A415-C7E0-6B0E-61A5FB9FE14B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87547AF9-6DB3-70C9-73DF-B9E570CEF016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4654C99A-80CE-9EEE-44B6-6A15D1D4E166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6DB89299-833F-3E11-8317-2A29376DEB53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BF7AC558-DC93-2467-2A8D-6C1D3E4A9E90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:a16="http://schemas.microsoft.com/office/drawing/2014/main" id="{810595B7-BC92-359A-E3F4-1642D9D87C7C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  <p:sp>
          <p:nvSpPr>
            <p:cNvPr id="24" name="Freeform: Shape 10">
              <a:extLst>
                <a:ext uri="{FF2B5EF4-FFF2-40B4-BE49-F238E27FC236}">
                  <a16:creationId xmlns:a16="http://schemas.microsoft.com/office/drawing/2014/main" id="{2A5EEB73-C8FB-DA4F-6C28-AA4CA3DF7141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1"/>
            </a:p>
          </p:txBody>
        </p:sp>
      </p:grpSp>
    </p:spTree>
    <p:extLst>
      <p:ext uri="{BB962C8B-B14F-4D97-AF65-F5344CB8AC3E}">
        <p14:creationId xmlns:p14="http://schemas.microsoft.com/office/powerpoint/2010/main" val="185375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9">
            <a:extLst>
              <a:ext uri="{FF2B5EF4-FFF2-40B4-BE49-F238E27FC236}">
                <a16:creationId xmlns:a16="http://schemas.microsoft.com/office/drawing/2014/main" id="{8C4AF5ED-3AA4-6CC5-B8AF-FAADCF50C1F1}"/>
              </a:ext>
            </a:extLst>
          </p:cNvPr>
          <p:cNvSpPr txBox="1"/>
          <p:nvPr/>
        </p:nvSpPr>
        <p:spPr>
          <a:xfrm>
            <a:off x="4572989" y="5719263"/>
            <a:ext cx="304602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KOT MUSI BYĆ?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50" charset="0"/>
            </a:endParaRPr>
          </a:p>
        </p:txBody>
      </p:sp>
      <p:pic>
        <p:nvPicPr>
          <p:cNvPr id="2050" name="Picture 2" descr="Cute Cat&quot; Images – Browse 64,232 Stock Photos, Vectors, and Video | Adobe  Stock">
            <a:extLst>
              <a:ext uri="{FF2B5EF4-FFF2-40B4-BE49-F238E27FC236}">
                <a16:creationId xmlns:a16="http://schemas.microsoft.com/office/drawing/2014/main" id="{AF4BE45F-D8D7-21F5-96E8-3E9741106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98449"/>
            <a:ext cx="6858000" cy="4572000"/>
          </a:xfrm>
          <a:prstGeom prst="rect">
            <a:avLst/>
          </a:prstGeom>
          <a:noFill/>
          <a:effectLst>
            <a:softEdge rad="13495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9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E97C-EFFE-66B1-B37F-29B300581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3267591-6280-A053-F9B1-1A2E097E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0" y="272026"/>
            <a:ext cx="11370365" cy="631394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8892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B410-2580-C5D2-8CDC-AD9E678C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E58D7B24-9F6B-FF9D-F81E-84FEDB07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322"/>
            <a:ext cx="12192001" cy="6839678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D07AAB96-EA59-F330-E79F-99183F0819E1}"/>
              </a:ext>
            </a:extLst>
          </p:cNvPr>
          <p:cNvSpPr txBox="1"/>
          <p:nvPr/>
        </p:nvSpPr>
        <p:spPr>
          <a:xfrm>
            <a:off x="4413390" y="197941"/>
            <a:ext cx="336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</a:rPr>
              <a:t>TYPY HYPERVISORÓW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B04B1F8C-91D7-9DE6-DA69-30884DED5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69" y="930179"/>
            <a:ext cx="5553661" cy="5553661"/>
          </a:xfrm>
          <a:prstGeom prst="rect">
            <a:avLst/>
          </a:prstGeom>
          <a:effectLst>
            <a:softEdge rad="96875"/>
          </a:effec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E8D7B177-7CB1-F01A-DBAB-E967F8CF5D87}"/>
              </a:ext>
            </a:extLst>
          </p:cNvPr>
          <p:cNvSpPr txBox="1"/>
          <p:nvPr/>
        </p:nvSpPr>
        <p:spPr>
          <a:xfrm>
            <a:off x="3915947" y="272736"/>
            <a:ext cx="436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</a:rPr>
              <a:t>JAK POWSTAŁY KONTENERY?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9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213504C7-110E-DE9B-9F44-BC648FA2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1648928" y="722304"/>
            <a:ext cx="8894144" cy="568335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softEdge rad="110869"/>
          </a:effec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42398D34-2664-B42F-3E5C-8DDB614B5EC8}"/>
              </a:ext>
            </a:extLst>
          </p:cNvPr>
          <p:cNvSpPr txBox="1"/>
          <p:nvPr/>
        </p:nvSpPr>
        <p:spPr>
          <a:xfrm>
            <a:off x="4043547" y="199084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</a:rPr>
              <a:t>KONTNERY LXC VS DOCKER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7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FF52-2ABE-1224-3BC8-C442C301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21E2B16-FEEE-147D-7E87-499700F8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8" y="1481329"/>
            <a:ext cx="7772400" cy="463063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631BF955-EC03-1C64-B7C1-E1BFDADDEAB8}"/>
              </a:ext>
            </a:extLst>
          </p:cNvPr>
          <p:cNvSpPr txBox="1"/>
          <p:nvPr/>
        </p:nvSpPr>
        <p:spPr>
          <a:xfrm>
            <a:off x="1108895" y="515204"/>
            <a:ext cx="99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NOWY SCHEMAT DOCKERA OPARTY NA CONTAINERD</a:t>
            </a:r>
            <a:endParaRPr lang="en-IN" sz="24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0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5BC7D5AC-8AB8-5F4E-5634-E2078C7F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7" y="754721"/>
            <a:ext cx="10354624" cy="5863594"/>
          </a:xfrm>
          <a:prstGeom prst="rect">
            <a:avLst/>
          </a:prstGeom>
          <a:effectLst>
            <a:softEdge rad="94156"/>
          </a:effec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1B3F35B6-BC44-828E-7824-446CB4C0C88A}"/>
              </a:ext>
            </a:extLst>
          </p:cNvPr>
          <p:cNvSpPr txBox="1"/>
          <p:nvPr/>
        </p:nvSpPr>
        <p:spPr>
          <a:xfrm>
            <a:off x="3107168" y="146660"/>
            <a:ext cx="597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rgbClr val="FF0000"/>
                </a:solidFill>
              </a:rPr>
              <a:t>ARCHITEKTURA KONTNERÓW DOCKERA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4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1644</TotalTime>
  <Words>468</Words>
  <Application>Microsoft Macintosh PowerPoint</Application>
  <PresentationFormat>Panoramiczny</PresentationFormat>
  <Paragraphs>166</Paragraphs>
  <Slides>28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2" baseType="lpstr">
      <vt:lpstr>Inter</vt:lpstr>
      <vt:lpstr>Calibri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Sebastian Koziatek</cp:lastModifiedBy>
  <cp:revision>231</cp:revision>
  <dcterms:created xsi:type="dcterms:W3CDTF">2021-11-03T05:56:55Z</dcterms:created>
  <dcterms:modified xsi:type="dcterms:W3CDTF">2024-10-20T18:28:01Z</dcterms:modified>
</cp:coreProperties>
</file>